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231a6ad2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231a6ad2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231a6ad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231a6ad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231a6ad29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231a6ad29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225d85e7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225d85e7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231a6ad29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231a6ad29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225d85e7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225d85e7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225d85e7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225d85e7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225d85e7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225d85e7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225d85e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225d85e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225d85e7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225d85e7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19c11f3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19c11f3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225d85e7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225d85e7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225d85e7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225d85e7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225d85e7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225d85e7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225d85e7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225d85e7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25d85e7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25d85e7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225d85e7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225d85e7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1506620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1506620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15066207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15066207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15066207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1506620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15066207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15066207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19c11f39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19c11f39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5066207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5066207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1c9dd555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1c9dd555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15066207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15066207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150662070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150662070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150662070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150662070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9150662070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9150662070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150662070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150662070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150662070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150662070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9150662070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9150662070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231a6ad2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231a6ad2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19c11f3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19c11f3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19c11f3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19c11f3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19c11f39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19c11f3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19c11f39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19c11f39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231a6ad2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231a6ad2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16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Relationship Id="rId6" Type="http://schemas.openxmlformats.org/officeDocument/2006/relationships/image" Target="../media/image70.png"/><Relationship Id="rId7" Type="http://schemas.openxmlformats.org/officeDocument/2006/relationships/image" Target="../media/image68.png"/><Relationship Id="rId8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11" Type="http://schemas.openxmlformats.org/officeDocument/2006/relationships/image" Target="../media/image60.png"/><Relationship Id="rId10" Type="http://schemas.openxmlformats.org/officeDocument/2006/relationships/image" Target="../media/image48.png"/><Relationship Id="rId12" Type="http://schemas.openxmlformats.org/officeDocument/2006/relationships/image" Target="../media/image70.png"/><Relationship Id="rId9" Type="http://schemas.openxmlformats.org/officeDocument/2006/relationships/image" Target="../media/image49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9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4.png"/><Relationship Id="rId4" Type="http://schemas.openxmlformats.org/officeDocument/2006/relationships/image" Target="../media/image80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Relationship Id="rId7" Type="http://schemas.openxmlformats.org/officeDocument/2006/relationships/image" Target="../media/image79.png"/><Relationship Id="rId8" Type="http://schemas.openxmlformats.org/officeDocument/2006/relationships/image" Target="../media/image8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9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8.png"/><Relationship Id="rId7" Type="http://schemas.openxmlformats.org/officeDocument/2006/relationships/image" Target="../media/image92.png"/><Relationship Id="rId8" Type="http://schemas.openxmlformats.org/officeDocument/2006/relationships/image" Target="../media/image9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MaSIF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benchmark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1580000" y="159550"/>
            <a:ext cx="30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Filter noise</a:t>
            </a:r>
            <a:endParaRPr sz="3000"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011100"/>
            <a:ext cx="3564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Filter criteria: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208325" y="4188825"/>
            <a:ext cx="8318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Test other suggested criteria more thoroughly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Visually analyze all 20 cases</a:t>
            </a:r>
            <a:r>
              <a:rPr lang="en-GB">
                <a:solidFill>
                  <a:schemeClr val="dk1"/>
                </a:solidFill>
              </a:rPr>
              <a:t>, especially the strange ones,</a:t>
            </a:r>
            <a:r>
              <a:rPr lang="en-GB"/>
              <a:t> to get ideas for other criteria.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175" y="0"/>
            <a:ext cx="2060925" cy="21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311700" y="1435975"/>
            <a:ext cx="55503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Keep only the biggest interface patch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True surface may contain of 2 or 3 big parts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311700" y="2050925"/>
            <a:ext cx="7276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Keep all patches with Nvertices &gt; Ncut,           Ncut ~ 50-150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Proteins differ in sizes, but this approach doesn’t account for that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311700" y="2693000"/>
            <a:ext cx="77973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Keep all patches with Nvertices &gt; Nmax / a,       a   ~ 2-5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For small patches Nmax/a is approaching the size of noise patches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11700" y="3266275"/>
            <a:ext cx="80577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Keep all patches with Nvertices &gt; max(Ncut, Nmax / a)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Theoretically should be more of less fine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208325" y="3955250"/>
            <a:ext cx="76932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Result: the 1st option was the only one which worked somewhat stable for all 20 proteins.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431525" y="1428525"/>
            <a:ext cx="4397100" cy="4167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450" y="-21012"/>
            <a:ext cx="1959541" cy="21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6925100" y="894850"/>
            <a:ext cx="2595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-137662" y="140225"/>
            <a:ext cx="26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</a:t>
            </a:r>
            <a:r>
              <a:rPr i="1" lang="en-GB"/>
              <a:t>D</a:t>
            </a:r>
            <a:r>
              <a:rPr baseline="-25000" lang="en-GB"/>
              <a:t>cut</a:t>
            </a:r>
            <a:endParaRPr baseline="-25000"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3225"/>
            <a:ext cx="1936725" cy="21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075" y="472050"/>
            <a:ext cx="1959541" cy="21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500" y="472050"/>
            <a:ext cx="1959550" cy="211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9449" y="703624"/>
            <a:ext cx="1936725" cy="21426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4978100" y="50175"/>
            <a:ext cx="1291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/>
              <a:t>D</a:t>
            </a:r>
            <a:r>
              <a:rPr baseline="-25000" lang="en-GB" sz="1600"/>
              <a:t>cut</a:t>
            </a:r>
            <a:r>
              <a:rPr lang="en-GB" sz="1600"/>
              <a:t> = 2.0 Å</a:t>
            </a:r>
            <a:endParaRPr sz="1600"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6996" y="2739000"/>
            <a:ext cx="2950978" cy="240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2514775" y="4508750"/>
            <a:ext cx="3660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MaSIF was trained with </a:t>
            </a:r>
            <a:r>
              <a:rPr i="1" lang="en-GB">
                <a:solidFill>
                  <a:schemeClr val="dk1"/>
                </a:solidFill>
              </a:rPr>
              <a:t>D</a:t>
            </a:r>
            <a:r>
              <a:rPr baseline="-25000" lang="en-GB">
                <a:solidFill>
                  <a:schemeClr val="dk1"/>
                </a:solidFill>
              </a:rPr>
              <a:t>cut</a:t>
            </a:r>
            <a:r>
              <a:rPr lang="en-GB">
                <a:solidFill>
                  <a:schemeClr val="dk1"/>
                </a:solidFill>
              </a:rPr>
              <a:t> = 2.0 Å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2752200" y="245975"/>
            <a:ext cx="1291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/>
              <a:t>D</a:t>
            </a:r>
            <a:r>
              <a:rPr baseline="-25000" lang="en-GB" sz="1600"/>
              <a:t>cut</a:t>
            </a:r>
            <a:r>
              <a:rPr lang="en-GB" sz="1600"/>
              <a:t> = 1.0 Å</a:t>
            </a:r>
            <a:endParaRPr sz="1600"/>
          </a:p>
        </p:txBody>
      </p:sp>
      <p:sp>
        <p:nvSpPr>
          <p:cNvPr id="174" name="Google Shape;174;p23"/>
          <p:cNvSpPr txBox="1"/>
          <p:nvPr/>
        </p:nvSpPr>
        <p:spPr>
          <a:xfrm>
            <a:off x="634450" y="923550"/>
            <a:ext cx="1291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/>
              <a:t>D</a:t>
            </a:r>
            <a:r>
              <a:rPr baseline="-25000" lang="en-GB" sz="1600"/>
              <a:t>cut</a:t>
            </a:r>
            <a:r>
              <a:rPr lang="en-GB" sz="1600"/>
              <a:t> = 0.5 Å</a:t>
            </a:r>
            <a:endParaRPr sz="1600"/>
          </a:p>
        </p:txBody>
      </p:sp>
      <p:sp>
        <p:nvSpPr>
          <p:cNvPr id="175" name="Google Shape;175;p23"/>
          <p:cNvSpPr txBox="1"/>
          <p:nvPr/>
        </p:nvSpPr>
        <p:spPr>
          <a:xfrm>
            <a:off x="7127663" y="50175"/>
            <a:ext cx="1291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/>
              <a:t>D</a:t>
            </a:r>
            <a:r>
              <a:rPr baseline="-25000" lang="en-GB" sz="1600"/>
              <a:t>cut</a:t>
            </a:r>
            <a:r>
              <a:rPr lang="en-GB" sz="1600"/>
              <a:t> = 5.0 Å</a:t>
            </a:r>
            <a:endParaRPr sz="1600"/>
          </a:p>
        </p:txBody>
      </p:sp>
      <p:sp>
        <p:nvSpPr>
          <p:cNvPr id="176" name="Google Shape;176;p23"/>
          <p:cNvSpPr txBox="1"/>
          <p:nvPr/>
        </p:nvSpPr>
        <p:spPr>
          <a:xfrm>
            <a:off x="2514775" y="2958900"/>
            <a:ext cx="3672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The smaller </a:t>
            </a:r>
            <a:r>
              <a:rPr i="1" lang="en-GB">
                <a:solidFill>
                  <a:schemeClr val="dk1"/>
                </a:solidFill>
              </a:rPr>
              <a:t>D</a:t>
            </a:r>
            <a:r>
              <a:rPr baseline="-25000" lang="en-GB">
                <a:solidFill>
                  <a:schemeClr val="dk1"/>
                </a:solidFill>
              </a:rPr>
              <a:t>cut</a:t>
            </a:r>
            <a:r>
              <a:rPr lang="en-GB">
                <a:solidFill>
                  <a:schemeClr val="dk1"/>
                </a:solidFill>
              </a:rPr>
              <a:t> is the bigger noise patches are and the more connected their net is. Thus it’s harder to filter.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2489450" y="3678525"/>
            <a:ext cx="36975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The bigger </a:t>
            </a:r>
            <a:r>
              <a:rPr i="1" lang="en-GB">
                <a:solidFill>
                  <a:schemeClr val="dk1"/>
                </a:solidFill>
              </a:rPr>
              <a:t>D</a:t>
            </a:r>
            <a:r>
              <a:rPr baseline="-25000" lang="en-GB">
                <a:solidFill>
                  <a:schemeClr val="dk1"/>
                </a:solidFill>
              </a:rPr>
              <a:t>cut</a:t>
            </a:r>
            <a:r>
              <a:rPr lang="en-GB">
                <a:solidFill>
                  <a:schemeClr val="dk1"/>
                </a:solidFill>
              </a:rPr>
              <a:t> is the smaller the main patch is and thus it is less useful for the later steps like minimization.</a:t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4992375" y="104175"/>
            <a:ext cx="1182900" cy="3498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Per-protein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ctrTitle"/>
          </p:nvPr>
        </p:nvSpPr>
        <p:spPr>
          <a:xfrm>
            <a:off x="356325" y="1295850"/>
            <a:ext cx="8520600" cy="25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1AK4-uR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 good case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14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1AK4-uR - a good case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50" y="1449025"/>
            <a:ext cx="4351200" cy="3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9013"/>
            <a:ext cx="4435250" cy="332643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1347850" y="1119875"/>
            <a:ext cx="1845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Great prediction rate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5867125" y="1134875"/>
            <a:ext cx="1845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 is stable</a:t>
            </a: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0" y="4749300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1AK4-uR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311700" y="183200"/>
            <a:ext cx="85206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(not found with anything)</a:t>
            </a:r>
            <a:endParaRPr sz="1900"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406897"/>
            <a:ext cx="2914974" cy="280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113" y="1407822"/>
            <a:ext cx="2914975" cy="2806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5075" y="1385538"/>
            <a:ext cx="2914975" cy="28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0" y="4749300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1AK4-uR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1806900" y="-20200"/>
            <a:ext cx="55302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The best frame 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ROCAUC ~ 0.995</a:t>
            </a:r>
            <a:endParaRPr sz="2500"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51800" cy="228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282" y="0"/>
            <a:ext cx="2438718" cy="2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50" y="2286950"/>
            <a:ext cx="3420398" cy="28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0724" y="2294011"/>
            <a:ext cx="3403275" cy="2849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3217849" y="1517775"/>
            <a:ext cx="2621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Everything fits</a:t>
            </a:r>
            <a:endParaRPr sz="2500"/>
          </a:p>
        </p:txBody>
      </p:sp>
      <p:sp>
        <p:nvSpPr>
          <p:cNvPr id="219" name="Google Shape;219;p28"/>
          <p:cNvSpPr txBox="1"/>
          <p:nvPr/>
        </p:nvSpPr>
        <p:spPr>
          <a:xfrm>
            <a:off x="0" y="4749300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1AK4-uR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1806900" y="-20200"/>
            <a:ext cx="55302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A</a:t>
            </a:r>
            <a:r>
              <a:rPr lang="en-GB" sz="2500"/>
              <a:t> typical frame 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ROCAUC ~ 0.935</a:t>
            </a:r>
            <a:endParaRPr sz="2500"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46537" cy="2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012" y="0"/>
            <a:ext cx="2511989" cy="2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96" y="2286946"/>
            <a:ext cx="3602316" cy="28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0797" y="2286950"/>
            <a:ext cx="3648403" cy="28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/>
        </p:nvSpPr>
        <p:spPr>
          <a:xfrm>
            <a:off x="3217849" y="1517775"/>
            <a:ext cx="2621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Everything fits</a:t>
            </a:r>
            <a:endParaRPr sz="2500"/>
          </a:p>
        </p:txBody>
      </p:sp>
      <p:sp>
        <p:nvSpPr>
          <p:cNvPr id="230" name="Google Shape;230;p29"/>
          <p:cNvSpPr txBox="1"/>
          <p:nvPr/>
        </p:nvSpPr>
        <p:spPr>
          <a:xfrm>
            <a:off x="0" y="4749300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1AK4-uR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1806900" y="-20200"/>
            <a:ext cx="55302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The worst frame 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ROCAUC ~ 0.22</a:t>
            </a:r>
            <a:endParaRPr sz="2500"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3"/>
            <a:ext cx="2546275" cy="22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206" y="0"/>
            <a:ext cx="2351794" cy="23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38525"/>
            <a:ext cx="4503551" cy="28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6044" y="2338526"/>
            <a:ext cx="4217956" cy="28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2894250" y="931100"/>
            <a:ext cx="3355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Occasional spikes -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GT fluctuations</a:t>
            </a:r>
            <a:endParaRPr sz="2000"/>
          </a:p>
        </p:txBody>
      </p:sp>
      <p:sp>
        <p:nvSpPr>
          <p:cNvPr id="241" name="Google Shape;241;p30"/>
          <p:cNvSpPr txBox="1"/>
          <p:nvPr/>
        </p:nvSpPr>
        <p:spPr>
          <a:xfrm>
            <a:off x="2801175" y="1702950"/>
            <a:ext cx="33852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 design a better GT-identifier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Poss. sol: use bX and C, not C alone</a:t>
            </a:r>
            <a:endParaRPr/>
          </a:p>
        </p:txBody>
      </p:sp>
      <p:sp>
        <p:nvSpPr>
          <p:cNvPr id="242" name="Google Shape;242;p30"/>
          <p:cNvSpPr txBox="1"/>
          <p:nvPr/>
        </p:nvSpPr>
        <p:spPr>
          <a:xfrm>
            <a:off x="0" y="4749300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1AK4-uR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ctrTitle"/>
          </p:nvPr>
        </p:nvSpPr>
        <p:spPr>
          <a:xfrm>
            <a:off x="356325" y="1295850"/>
            <a:ext cx="8520600" cy="25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2UUY</a:t>
            </a:r>
            <a:r>
              <a:rPr lang="en-GB"/>
              <a:t>-uR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bad case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272575" y="3000"/>
            <a:ext cx="8520600" cy="10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</a:t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1199988"/>
            <a:ext cx="17778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1)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000000"/>
                </a:solidFill>
              </a:rPr>
              <a:t>Goal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728288"/>
            <a:ext cx="4511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2) </a:t>
            </a:r>
            <a:r>
              <a:rPr lang="en-GB" sz="2800">
                <a:solidFill>
                  <a:schemeClr val="dk1"/>
                </a:solidFill>
              </a:rPr>
              <a:t>The main challenge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2245050"/>
            <a:ext cx="3807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3) </a:t>
            </a:r>
            <a:r>
              <a:rPr lang="en-GB" sz="2800">
                <a:solidFill>
                  <a:schemeClr val="dk1"/>
                </a:solidFill>
              </a:rPr>
              <a:t>Suggested solution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2796950"/>
            <a:ext cx="3807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4) </a:t>
            </a:r>
            <a:r>
              <a:rPr lang="en-GB" sz="2800">
                <a:solidFill>
                  <a:schemeClr val="dk1"/>
                </a:solidFill>
              </a:rPr>
              <a:t>Per-protein results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GB" sz="2800">
                <a:solidFill>
                  <a:schemeClr val="dk1"/>
                </a:solidFill>
              </a:rPr>
              <a:t>A good case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GB" sz="2800">
                <a:solidFill>
                  <a:schemeClr val="dk1"/>
                </a:solidFill>
              </a:rPr>
              <a:t>A bad case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72575" y="4150675"/>
            <a:ext cx="29253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5) </a:t>
            </a:r>
            <a:r>
              <a:rPr lang="en-GB" sz="2800">
                <a:solidFill>
                  <a:schemeClr val="dk1"/>
                </a:solidFill>
              </a:rPr>
              <a:t>Overall results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311700" y="14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2UUY-uR</a:t>
            </a:r>
            <a:r>
              <a:rPr lang="en-GB"/>
              <a:t> - </a:t>
            </a:r>
            <a:r>
              <a:rPr lang="en-GB"/>
              <a:t>a bad case</a:t>
            </a:r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5" y="1246650"/>
            <a:ext cx="4523774" cy="339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300" y="1218562"/>
            <a:ext cx="4395467" cy="32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758813" y="989800"/>
            <a:ext cx="31026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Almost random </a:t>
            </a:r>
            <a:r>
              <a:rPr lang="en-GB"/>
              <a:t>classification</a:t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5344838" y="1004800"/>
            <a:ext cx="30504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 is evolving</a:t>
            </a:r>
            <a:endParaRPr/>
          </a:p>
        </p:txBody>
      </p:sp>
      <p:sp>
        <p:nvSpPr>
          <p:cNvPr id="257" name="Google Shape;257;p32"/>
          <p:cNvSpPr txBox="1"/>
          <p:nvPr/>
        </p:nvSpPr>
        <p:spPr>
          <a:xfrm>
            <a:off x="11975" y="4734325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2UUY-uR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311700" y="-12175"/>
            <a:ext cx="8520600" cy="11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Conformational</a:t>
            </a:r>
            <a:r>
              <a:rPr lang="en-GB" sz="2200"/>
              <a:t> change captured</a:t>
            </a:r>
            <a:endParaRPr sz="2200"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0" y="1033682"/>
            <a:ext cx="3050475" cy="296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400" y="1040225"/>
            <a:ext cx="3043590" cy="29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9375" y="1063292"/>
            <a:ext cx="3002800" cy="290468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2432375" y="4086700"/>
            <a:ext cx="49716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Time-coloring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Migration of the average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Account for the score &lt; 1 condition in the classification</a:t>
            </a:r>
            <a:endParaRPr/>
          </a:p>
        </p:txBody>
      </p:sp>
      <p:sp>
        <p:nvSpPr>
          <p:cNvPr id="267" name="Google Shape;267;p33"/>
          <p:cNvSpPr txBox="1"/>
          <p:nvPr/>
        </p:nvSpPr>
        <p:spPr>
          <a:xfrm>
            <a:off x="11975" y="4734325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2UUY-uR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1806900" y="-20200"/>
            <a:ext cx="55302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The best frame 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ROCAUC ~ 0.94</a:t>
            </a:r>
            <a:endParaRPr sz="2500"/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156" y="2203375"/>
            <a:ext cx="3763795" cy="29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203375"/>
            <a:ext cx="3820900" cy="29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722616" cy="21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7375" y="0"/>
            <a:ext cx="2786625" cy="22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3217849" y="1517775"/>
            <a:ext cx="2621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Everything fits</a:t>
            </a:r>
            <a:endParaRPr sz="2500"/>
          </a:p>
        </p:txBody>
      </p:sp>
      <p:sp>
        <p:nvSpPr>
          <p:cNvPr id="278" name="Google Shape;278;p34"/>
          <p:cNvSpPr txBox="1"/>
          <p:nvPr/>
        </p:nvSpPr>
        <p:spPr>
          <a:xfrm>
            <a:off x="11975" y="4734325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2UUY-uR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2547600" y="66950"/>
            <a:ext cx="39072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A</a:t>
            </a:r>
            <a:r>
              <a:rPr lang="en-GB" sz="2500"/>
              <a:t> typical frame 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ROCAUC ~ 0.58</a:t>
            </a:r>
            <a:endParaRPr sz="2500"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0"/>
            <a:ext cx="1725057" cy="24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550" y="0"/>
            <a:ext cx="1645900" cy="23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9149" y="2395825"/>
            <a:ext cx="2604101" cy="2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0993" y="2380850"/>
            <a:ext cx="3123007" cy="27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75" y="2410800"/>
            <a:ext cx="2810641" cy="2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2217175" y="1246850"/>
            <a:ext cx="4694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Systematic near random </a:t>
            </a:r>
            <a:r>
              <a:rPr lang="en-GB" sz="2000"/>
              <a:t>classification</a:t>
            </a:r>
            <a:r>
              <a:rPr lang="en-GB" sz="2000"/>
              <a:t> -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MaSIF error. It happens.</a:t>
            </a:r>
            <a:endParaRPr sz="2000"/>
          </a:p>
        </p:txBody>
      </p:sp>
      <p:sp>
        <p:nvSpPr>
          <p:cNvPr id="290" name="Google Shape;290;p35"/>
          <p:cNvSpPr txBox="1"/>
          <p:nvPr/>
        </p:nvSpPr>
        <p:spPr>
          <a:xfrm>
            <a:off x="11975" y="4734325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2UUY-uR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6603000" y="0"/>
            <a:ext cx="25803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The worst frame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ROCAUC ~ 0.095</a:t>
            </a:r>
            <a:endParaRPr sz="2200"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50" y="2728200"/>
            <a:ext cx="2473490" cy="24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550" y="798192"/>
            <a:ext cx="1449050" cy="192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98200"/>
            <a:ext cx="1493922" cy="19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3602" y="2724150"/>
            <a:ext cx="2147600" cy="24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1450" y="765913"/>
            <a:ext cx="1652425" cy="196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3622" y="769975"/>
            <a:ext cx="1652428" cy="19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5450" y="2823025"/>
            <a:ext cx="2718538" cy="232048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/>
          <p:nvPr/>
        </p:nvSpPr>
        <p:spPr>
          <a:xfrm>
            <a:off x="6889500" y="1411500"/>
            <a:ext cx="22545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All combined -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just a bad luck</a:t>
            </a:r>
            <a:endParaRPr sz="2000"/>
          </a:p>
        </p:txBody>
      </p:sp>
      <p:sp>
        <p:nvSpPr>
          <p:cNvPr id="304" name="Google Shape;304;p36"/>
          <p:cNvSpPr txBox="1"/>
          <p:nvPr/>
        </p:nvSpPr>
        <p:spPr>
          <a:xfrm>
            <a:off x="3685325" y="42525"/>
            <a:ext cx="25803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real GT or auto-found GT on the </a:t>
            </a:r>
            <a:r>
              <a:rPr lang="en-GB"/>
              <a:t>predicted</a:t>
            </a:r>
            <a:r>
              <a:rPr lang="en-GB"/>
              <a:t> site</a:t>
            </a:r>
            <a:endParaRPr/>
          </a:p>
        </p:txBody>
      </p:sp>
      <p:sp>
        <p:nvSpPr>
          <p:cNvPr id="305" name="Google Shape;305;p36"/>
          <p:cNvSpPr txBox="1"/>
          <p:nvPr/>
        </p:nvSpPr>
        <p:spPr>
          <a:xfrm>
            <a:off x="0" y="42525"/>
            <a:ext cx="294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predicted site on the auto-GT, low scores on the real GT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 txBox="1"/>
          <p:nvPr/>
        </p:nvSpPr>
        <p:spPr>
          <a:xfrm>
            <a:off x="270713" y="4749300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2UUY-uR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results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1745750" y="105450"/>
            <a:ext cx="338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ROCAUC</a:t>
            </a: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876" y="2524125"/>
            <a:ext cx="3835124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875" y="5"/>
            <a:ext cx="3835125" cy="256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8" y="2495550"/>
            <a:ext cx="37242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851850"/>
            <a:ext cx="2229699" cy="167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3478875" y="281600"/>
            <a:ext cx="24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Correlations</a:t>
            </a:r>
            <a:endParaRPr/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3175"/>
            <a:ext cx="383857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959625" cy="259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735" y="2557463"/>
            <a:ext cx="377926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4378" y="0"/>
            <a:ext cx="2959622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/>
        </p:nvSpPr>
        <p:spPr>
          <a:xfrm>
            <a:off x="3447675" y="1064163"/>
            <a:ext cx="25092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 find a measure of surface difference other than all-atom-RMSD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9"/>
          <p:cNvSpPr txBox="1"/>
          <p:nvPr/>
        </p:nvSpPr>
        <p:spPr>
          <a:xfrm>
            <a:off x="3478875" y="1938075"/>
            <a:ext cx="2446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Possible solution: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MaSIF full fingerprint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-43950" y="77625"/>
            <a:ext cx="333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correlations </a:t>
            </a:r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675" y="40625"/>
            <a:ext cx="2814400" cy="200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0316"/>
            <a:ext cx="2746275" cy="266287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0"/>
          <p:cNvSpPr txBox="1"/>
          <p:nvPr/>
        </p:nvSpPr>
        <p:spPr>
          <a:xfrm>
            <a:off x="2746275" y="2201850"/>
            <a:ext cx="1094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x40</a:t>
            </a:r>
            <a:endParaRPr sz="4000"/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5085" y="1638412"/>
            <a:ext cx="2488915" cy="18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4325" y="3091081"/>
            <a:ext cx="2800750" cy="2052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40"/>
          <p:cNvCxnSpPr>
            <a:stCxn id="339" idx="3"/>
          </p:cNvCxnSpPr>
          <p:nvPr/>
        </p:nvCxnSpPr>
        <p:spPr>
          <a:xfrm flipH="1" rot="10800000">
            <a:off x="3840675" y="1969950"/>
            <a:ext cx="364800" cy="6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43" name="Google Shape;343;p40"/>
          <p:cNvCxnSpPr>
            <a:stCxn id="339" idx="3"/>
            <a:endCxn id="340" idx="1"/>
          </p:cNvCxnSpPr>
          <p:nvPr/>
        </p:nvCxnSpPr>
        <p:spPr>
          <a:xfrm>
            <a:off x="3840675" y="2571750"/>
            <a:ext cx="281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44" name="Google Shape;344;p40"/>
          <p:cNvCxnSpPr>
            <a:stCxn id="339" idx="3"/>
          </p:cNvCxnSpPr>
          <p:nvPr/>
        </p:nvCxnSpPr>
        <p:spPr>
          <a:xfrm>
            <a:off x="3840675" y="2571750"/>
            <a:ext cx="349200" cy="5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5" y="791230"/>
            <a:ext cx="2108580" cy="14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615" y="592892"/>
            <a:ext cx="2108580" cy="149764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/>
        </p:nvSpPr>
        <p:spPr>
          <a:xfrm>
            <a:off x="4174850" y="200500"/>
            <a:ext cx="1485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 &lt; 0: </a:t>
            </a:r>
            <a:r>
              <a:rPr lang="en-GB">
                <a:solidFill>
                  <a:srgbClr val="38761D"/>
                </a:solidFill>
              </a:rPr>
              <a:t>71</a:t>
            </a:r>
            <a:r>
              <a:rPr lang="en-GB">
                <a:solidFill>
                  <a:srgbClr val="38761D"/>
                </a:solidFill>
              </a:rPr>
              <a:t> % = </a:t>
            </a:r>
            <a:r>
              <a:rPr i="1" lang="en-GB">
                <a:solidFill>
                  <a:srgbClr val="38761D"/>
                </a:solidFill>
              </a:rPr>
              <a:t>y</a:t>
            </a:r>
            <a:r>
              <a:rPr baseline="-25000" lang="en-GB">
                <a:solidFill>
                  <a:srgbClr val="38761D"/>
                </a:solidFill>
              </a:rPr>
              <a:t>1</a:t>
            </a:r>
            <a:endParaRPr baseline="-25000">
              <a:solidFill>
                <a:srgbClr val="38761D"/>
              </a:solidFill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371926" y="289175"/>
            <a:ext cx="1485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score</a:t>
            </a:r>
            <a:r>
              <a:rPr lang="en-GB"/>
              <a:t> &lt; </a:t>
            </a:r>
            <a:r>
              <a:rPr lang="en-GB">
                <a:solidFill>
                  <a:srgbClr val="FF0000"/>
                </a:solidFill>
              </a:rPr>
              <a:t>0.6 = </a:t>
            </a:r>
            <a:r>
              <a:rPr i="1" lang="en-GB">
                <a:solidFill>
                  <a:srgbClr val="FF0000"/>
                </a:solidFill>
              </a:rPr>
              <a:t>x</a:t>
            </a:r>
            <a:r>
              <a:rPr baseline="-25000" lang="en-GB">
                <a:solidFill>
                  <a:srgbClr val="FF0000"/>
                </a:solidFill>
              </a:rPr>
              <a:t>1</a:t>
            </a:r>
            <a:endParaRPr baseline="-25000">
              <a:solidFill>
                <a:srgbClr val="FF0000"/>
              </a:solidFill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2173825" y="877684"/>
            <a:ext cx="160500" cy="77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765" y="137910"/>
            <a:ext cx="847230" cy="82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765" y="883721"/>
            <a:ext cx="847230" cy="82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765" y="1635253"/>
            <a:ext cx="847230" cy="82023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1"/>
          <p:cNvSpPr/>
          <p:nvPr/>
        </p:nvSpPr>
        <p:spPr>
          <a:xfrm>
            <a:off x="2370805" y="75574"/>
            <a:ext cx="117900" cy="2379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8" name="Google Shape;358;p41"/>
          <p:cNvCxnSpPr>
            <a:stCxn id="353" idx="1"/>
            <a:endCxn id="353" idx="1"/>
          </p:cNvCxnSpPr>
          <p:nvPr/>
        </p:nvCxnSpPr>
        <p:spPr>
          <a:xfrm>
            <a:off x="2334325" y="1265434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41"/>
          <p:cNvSpPr/>
          <p:nvPr/>
        </p:nvSpPr>
        <p:spPr>
          <a:xfrm>
            <a:off x="3641455" y="75574"/>
            <a:ext cx="117900" cy="237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 txBox="1"/>
          <p:nvPr/>
        </p:nvSpPr>
        <p:spPr>
          <a:xfrm>
            <a:off x="3300497" y="325025"/>
            <a:ext cx="45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38761D"/>
                </a:solidFill>
              </a:rPr>
              <a:t>R</a:t>
            </a:r>
            <a:r>
              <a:rPr baseline="-25000" lang="en-GB">
                <a:solidFill>
                  <a:srgbClr val="38761D"/>
                </a:solidFill>
              </a:rPr>
              <a:t>1</a:t>
            </a:r>
            <a:endParaRPr baseline="-25000">
              <a:solidFill>
                <a:srgbClr val="38761D"/>
              </a:solidFill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3300505" y="1105035"/>
            <a:ext cx="493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38761D"/>
                </a:solidFill>
              </a:rPr>
              <a:t>R</a:t>
            </a:r>
            <a:r>
              <a:rPr baseline="-25000" lang="en-GB">
                <a:solidFill>
                  <a:srgbClr val="38761D"/>
                </a:solidFill>
              </a:rPr>
              <a:t>2</a:t>
            </a:r>
            <a:endParaRPr baseline="-25000">
              <a:solidFill>
                <a:srgbClr val="38761D"/>
              </a:solidFill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3300497" y="1885050"/>
            <a:ext cx="442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38761D"/>
                </a:solidFill>
              </a:rPr>
              <a:t>R</a:t>
            </a:r>
            <a:r>
              <a:rPr baseline="-25000" lang="en-GB">
                <a:solidFill>
                  <a:srgbClr val="38761D"/>
                </a:solidFill>
              </a:rPr>
              <a:t>N</a:t>
            </a:r>
            <a:endParaRPr baseline="-25000">
              <a:solidFill>
                <a:srgbClr val="38761D"/>
              </a:solidFill>
            </a:endParaRPr>
          </a:p>
        </p:txBody>
      </p:sp>
      <p:sp>
        <p:nvSpPr>
          <p:cNvPr id="363" name="Google Shape;363;p41"/>
          <p:cNvSpPr/>
          <p:nvPr/>
        </p:nvSpPr>
        <p:spPr>
          <a:xfrm>
            <a:off x="3434755" y="1644897"/>
            <a:ext cx="43200" cy="432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3434755" y="1736197"/>
            <a:ext cx="43200" cy="432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"/>
          <p:cNvSpPr/>
          <p:nvPr/>
        </p:nvSpPr>
        <p:spPr>
          <a:xfrm>
            <a:off x="3434755" y="1827497"/>
            <a:ext cx="43200" cy="432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41"/>
          <p:cNvCxnSpPr>
            <a:stCxn id="359" idx="1"/>
          </p:cNvCxnSpPr>
          <p:nvPr/>
        </p:nvCxnSpPr>
        <p:spPr>
          <a:xfrm>
            <a:off x="3759355" y="1265524"/>
            <a:ext cx="217800" cy="624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7" name="Google Shape;3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5" y="3382030"/>
            <a:ext cx="2108580" cy="14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415" y="3336092"/>
            <a:ext cx="2108580" cy="149764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/>
          <p:nvPr/>
        </p:nvSpPr>
        <p:spPr>
          <a:xfrm>
            <a:off x="4064999" y="2971800"/>
            <a:ext cx="15603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 &lt; 0: </a:t>
            </a:r>
            <a:r>
              <a:rPr lang="en-GB">
                <a:solidFill>
                  <a:srgbClr val="38761D"/>
                </a:solidFill>
              </a:rPr>
              <a:t>63</a:t>
            </a:r>
            <a:r>
              <a:rPr lang="en-GB">
                <a:solidFill>
                  <a:srgbClr val="38761D"/>
                </a:solidFill>
              </a:rPr>
              <a:t> % = </a:t>
            </a:r>
            <a:r>
              <a:rPr i="1" lang="en-GB">
                <a:solidFill>
                  <a:srgbClr val="38761D"/>
                </a:solidFill>
              </a:rPr>
              <a:t>y</a:t>
            </a:r>
            <a:r>
              <a:rPr baseline="-25000" lang="en-GB">
                <a:solidFill>
                  <a:srgbClr val="38761D"/>
                </a:solidFill>
              </a:rPr>
              <a:t>M</a:t>
            </a:r>
            <a:endParaRPr baseline="-25000">
              <a:solidFill>
                <a:srgbClr val="38761D"/>
              </a:solidFill>
            </a:endParaRPr>
          </a:p>
        </p:txBody>
      </p:sp>
      <p:sp>
        <p:nvSpPr>
          <p:cNvPr id="370" name="Google Shape;370;p41"/>
          <p:cNvSpPr txBox="1"/>
          <p:nvPr/>
        </p:nvSpPr>
        <p:spPr>
          <a:xfrm>
            <a:off x="458576" y="2942625"/>
            <a:ext cx="1485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score &lt; </a:t>
            </a:r>
            <a:r>
              <a:rPr lang="en-GB">
                <a:solidFill>
                  <a:srgbClr val="FF0000"/>
                </a:solidFill>
              </a:rPr>
              <a:t>0.7 = </a:t>
            </a:r>
            <a:r>
              <a:rPr i="1" lang="en-GB">
                <a:solidFill>
                  <a:srgbClr val="FF0000"/>
                </a:solidFill>
              </a:rPr>
              <a:t>x</a:t>
            </a:r>
            <a:r>
              <a:rPr baseline="-25000" lang="en-GB">
                <a:solidFill>
                  <a:srgbClr val="FF0000"/>
                </a:solidFill>
              </a:rPr>
              <a:t>M</a:t>
            </a:r>
            <a:endParaRPr baseline="-25000">
              <a:solidFill>
                <a:srgbClr val="FF0000"/>
              </a:solidFill>
            </a:endParaRPr>
          </a:p>
        </p:txBody>
      </p:sp>
      <p:sp>
        <p:nvSpPr>
          <p:cNvPr id="371" name="Google Shape;371;p41"/>
          <p:cNvSpPr/>
          <p:nvPr/>
        </p:nvSpPr>
        <p:spPr>
          <a:xfrm>
            <a:off x="2173825" y="3468484"/>
            <a:ext cx="160500" cy="77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372" name="Google Shape;37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765" y="2728710"/>
            <a:ext cx="847230" cy="82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765" y="3474521"/>
            <a:ext cx="847230" cy="82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765" y="4226053"/>
            <a:ext cx="847230" cy="82023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2370805" y="2666374"/>
            <a:ext cx="117900" cy="2379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41"/>
          <p:cNvCxnSpPr>
            <a:stCxn id="371" idx="1"/>
            <a:endCxn id="371" idx="1"/>
          </p:cNvCxnSpPr>
          <p:nvPr/>
        </p:nvCxnSpPr>
        <p:spPr>
          <a:xfrm>
            <a:off x="2334325" y="3856234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41"/>
          <p:cNvSpPr/>
          <p:nvPr/>
        </p:nvSpPr>
        <p:spPr>
          <a:xfrm>
            <a:off x="3641455" y="2666374"/>
            <a:ext cx="117900" cy="237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 txBox="1"/>
          <p:nvPr/>
        </p:nvSpPr>
        <p:spPr>
          <a:xfrm>
            <a:off x="3300497" y="2915825"/>
            <a:ext cx="45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38761D"/>
                </a:solidFill>
              </a:rPr>
              <a:t>R</a:t>
            </a:r>
            <a:r>
              <a:rPr baseline="-25000" lang="en-GB">
                <a:solidFill>
                  <a:srgbClr val="38761D"/>
                </a:solidFill>
              </a:rPr>
              <a:t>1</a:t>
            </a:r>
            <a:endParaRPr baseline="-25000">
              <a:solidFill>
                <a:srgbClr val="38761D"/>
              </a:solidFill>
            </a:endParaRPr>
          </a:p>
        </p:txBody>
      </p:sp>
      <p:sp>
        <p:nvSpPr>
          <p:cNvPr id="379" name="Google Shape;379;p41"/>
          <p:cNvSpPr txBox="1"/>
          <p:nvPr/>
        </p:nvSpPr>
        <p:spPr>
          <a:xfrm>
            <a:off x="3300505" y="3695835"/>
            <a:ext cx="493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38761D"/>
                </a:solidFill>
              </a:rPr>
              <a:t>R</a:t>
            </a:r>
            <a:r>
              <a:rPr baseline="-25000" lang="en-GB">
                <a:solidFill>
                  <a:srgbClr val="38761D"/>
                </a:solidFill>
              </a:rPr>
              <a:t>2</a:t>
            </a:r>
            <a:endParaRPr baseline="-25000">
              <a:solidFill>
                <a:srgbClr val="38761D"/>
              </a:solidFill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3300496" y="4475850"/>
            <a:ext cx="420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38761D"/>
                </a:solidFill>
              </a:rPr>
              <a:t>R</a:t>
            </a:r>
            <a:r>
              <a:rPr baseline="-25000" lang="en-GB">
                <a:solidFill>
                  <a:srgbClr val="38761D"/>
                </a:solidFill>
              </a:rPr>
              <a:t>N</a:t>
            </a:r>
            <a:endParaRPr baseline="-25000">
              <a:solidFill>
                <a:srgbClr val="38761D"/>
              </a:solidFill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3434755" y="4235697"/>
            <a:ext cx="43200" cy="432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3434755" y="4326997"/>
            <a:ext cx="43200" cy="432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"/>
          <p:cNvSpPr/>
          <p:nvPr/>
        </p:nvSpPr>
        <p:spPr>
          <a:xfrm>
            <a:off x="3434755" y="4418297"/>
            <a:ext cx="43200" cy="432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" name="Google Shape;384;p41"/>
          <p:cNvCxnSpPr>
            <a:stCxn id="377" idx="1"/>
          </p:cNvCxnSpPr>
          <p:nvPr/>
        </p:nvCxnSpPr>
        <p:spPr>
          <a:xfrm>
            <a:off x="3759355" y="3856324"/>
            <a:ext cx="163800" cy="749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41"/>
          <p:cNvSpPr/>
          <p:nvPr/>
        </p:nvSpPr>
        <p:spPr>
          <a:xfrm>
            <a:off x="2604325" y="2547088"/>
            <a:ext cx="90000" cy="90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1"/>
          <p:cNvSpPr/>
          <p:nvPr/>
        </p:nvSpPr>
        <p:spPr>
          <a:xfrm>
            <a:off x="2985325" y="2547088"/>
            <a:ext cx="90000" cy="90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/>
          <p:nvPr/>
        </p:nvSpPr>
        <p:spPr>
          <a:xfrm>
            <a:off x="3366325" y="2547088"/>
            <a:ext cx="90000" cy="90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775525" y="2547088"/>
            <a:ext cx="90000" cy="90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/>
          <p:nvPr/>
        </p:nvSpPr>
        <p:spPr>
          <a:xfrm>
            <a:off x="1156525" y="2547088"/>
            <a:ext cx="90000" cy="90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1"/>
          <p:cNvSpPr/>
          <p:nvPr/>
        </p:nvSpPr>
        <p:spPr>
          <a:xfrm>
            <a:off x="1537525" y="2547088"/>
            <a:ext cx="90000" cy="90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1"/>
          <p:cNvSpPr/>
          <p:nvPr/>
        </p:nvSpPr>
        <p:spPr>
          <a:xfrm>
            <a:off x="4433125" y="2547088"/>
            <a:ext cx="90000" cy="90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4814125" y="2547088"/>
            <a:ext cx="90000" cy="90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/>
          <p:nvPr/>
        </p:nvSpPr>
        <p:spPr>
          <a:xfrm>
            <a:off x="5195125" y="2547088"/>
            <a:ext cx="90000" cy="90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4" name="Google Shape;394;p41"/>
          <p:cNvCxnSpPr>
            <a:stCxn id="350" idx="3"/>
            <a:endCxn id="395" idx="1"/>
          </p:cNvCxnSpPr>
          <p:nvPr/>
        </p:nvCxnSpPr>
        <p:spPr>
          <a:xfrm>
            <a:off x="5887196" y="1341714"/>
            <a:ext cx="442500" cy="12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395" name="Google Shape;39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826" y="1605865"/>
            <a:ext cx="2797500" cy="1931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41"/>
          <p:cNvCxnSpPr>
            <a:stCxn id="368" idx="3"/>
            <a:endCxn id="395" idx="1"/>
          </p:cNvCxnSpPr>
          <p:nvPr/>
        </p:nvCxnSpPr>
        <p:spPr>
          <a:xfrm flipH="1" rot="10800000">
            <a:off x="5810996" y="2571714"/>
            <a:ext cx="518700" cy="15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97" name="Google Shape;397;p41"/>
          <p:cNvCxnSpPr>
            <a:endCxn id="395" idx="1"/>
          </p:cNvCxnSpPr>
          <p:nvPr/>
        </p:nvCxnSpPr>
        <p:spPr>
          <a:xfrm flipH="1" rot="10800000">
            <a:off x="5810826" y="2571745"/>
            <a:ext cx="519000" cy="5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98" name="Google Shape;398;p41"/>
          <p:cNvCxnSpPr>
            <a:endCxn id="395" idx="1"/>
          </p:cNvCxnSpPr>
          <p:nvPr/>
        </p:nvCxnSpPr>
        <p:spPr>
          <a:xfrm>
            <a:off x="5863026" y="2261845"/>
            <a:ext cx="46680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399" name="Google Shape;39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5012" y="3537625"/>
            <a:ext cx="2198988" cy="16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1660" y="-11075"/>
            <a:ext cx="2063365" cy="14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>
            <p:ph type="title"/>
          </p:nvPr>
        </p:nvSpPr>
        <p:spPr>
          <a:xfrm>
            <a:off x="9600" y="75450"/>
            <a:ext cx="29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Conclusions</a:t>
            </a:r>
            <a:endParaRPr sz="3000"/>
          </a:p>
        </p:txBody>
      </p:sp>
      <p:sp>
        <p:nvSpPr>
          <p:cNvPr id="406" name="Google Shape;406;p42"/>
          <p:cNvSpPr txBox="1"/>
          <p:nvPr/>
        </p:nvSpPr>
        <p:spPr>
          <a:xfrm>
            <a:off x="234625" y="716400"/>
            <a:ext cx="2337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1) </a:t>
            </a:r>
            <a:r>
              <a:rPr lang="en-GB" sz="1800"/>
              <a:t>Suggested GT for unbound structures</a:t>
            </a:r>
            <a:endParaRPr/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813" y="76200"/>
            <a:ext cx="1490775" cy="13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387" y="151661"/>
            <a:ext cx="1191675" cy="121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8349" y="161776"/>
            <a:ext cx="1191676" cy="11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5850" y="161776"/>
            <a:ext cx="1092391" cy="1194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42"/>
          <p:cNvCxnSpPr/>
          <p:nvPr/>
        </p:nvCxnSpPr>
        <p:spPr>
          <a:xfrm rot="10800000">
            <a:off x="-10650" y="1468050"/>
            <a:ext cx="9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2" name="Google Shape;41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6950" y="1579875"/>
            <a:ext cx="1312650" cy="10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9606" y="1579875"/>
            <a:ext cx="1200558" cy="10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9639" y="1569775"/>
            <a:ext cx="1010012" cy="11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69650" y="1569771"/>
            <a:ext cx="1010000" cy="119938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2"/>
          <p:cNvSpPr txBox="1"/>
          <p:nvPr/>
        </p:nvSpPr>
        <p:spPr>
          <a:xfrm>
            <a:off x="234625" y="1728750"/>
            <a:ext cx="27123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2) Found and analyzed </a:t>
            </a:r>
            <a:r>
              <a:rPr lang="en-GB" sz="1800">
                <a:solidFill>
                  <a:schemeClr val="dk1"/>
                </a:solidFill>
              </a:rPr>
              <a:t>d</a:t>
            </a:r>
            <a:r>
              <a:rPr lang="en-GB" sz="1800">
                <a:solidFill>
                  <a:schemeClr val="dk1"/>
                </a:solidFill>
              </a:rPr>
              <a:t>ifferent cases</a:t>
            </a:r>
            <a:endParaRPr/>
          </a:p>
        </p:txBody>
      </p:sp>
      <p:pic>
        <p:nvPicPr>
          <p:cNvPr id="417" name="Google Shape;417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0000" y="3211325"/>
            <a:ext cx="2839350" cy="19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89950" y="3211325"/>
            <a:ext cx="2798096" cy="19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2"/>
          <p:cNvSpPr txBox="1"/>
          <p:nvPr/>
        </p:nvSpPr>
        <p:spPr>
          <a:xfrm>
            <a:off x="234625" y="2809325"/>
            <a:ext cx="3869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3</a:t>
            </a:r>
            <a:r>
              <a:rPr lang="en-GB" sz="1800"/>
              <a:t>) </a:t>
            </a:r>
            <a:r>
              <a:rPr lang="en-GB" sz="1800"/>
              <a:t>Benchmarked</a:t>
            </a:r>
            <a:r>
              <a:rPr lang="en-GB" sz="1800"/>
              <a:t> all provided PDBs</a:t>
            </a:r>
            <a:endParaRPr/>
          </a:p>
        </p:txBody>
      </p:sp>
      <p:sp>
        <p:nvSpPr>
          <p:cNvPr id="420" name="Google Shape;420;p42"/>
          <p:cNvSpPr txBox="1"/>
          <p:nvPr/>
        </p:nvSpPr>
        <p:spPr>
          <a:xfrm>
            <a:off x="4754300" y="2820188"/>
            <a:ext cx="3869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4</a:t>
            </a:r>
            <a:r>
              <a:rPr lang="en-GB" sz="1800"/>
              <a:t>) found moderate correlations</a:t>
            </a:r>
            <a:endParaRPr/>
          </a:p>
        </p:txBody>
      </p:sp>
      <p:cxnSp>
        <p:nvCxnSpPr>
          <p:cNvPr id="421" name="Google Shape;421;p42"/>
          <p:cNvCxnSpPr/>
          <p:nvPr/>
        </p:nvCxnSpPr>
        <p:spPr>
          <a:xfrm rot="10800000">
            <a:off x="-10650" y="2842050"/>
            <a:ext cx="917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42"/>
          <p:cNvCxnSpPr/>
          <p:nvPr/>
        </p:nvCxnSpPr>
        <p:spPr>
          <a:xfrm>
            <a:off x="4468425" y="2850350"/>
            <a:ext cx="10500" cy="2304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2"/>
          <p:cNvCxnSpPr>
            <a:stCxn id="409" idx="3"/>
            <a:endCxn id="407" idx="1"/>
          </p:cNvCxnSpPr>
          <p:nvPr/>
        </p:nvCxnSpPr>
        <p:spPr>
          <a:xfrm>
            <a:off x="4430024" y="759001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42"/>
          <p:cNvCxnSpPr>
            <a:stCxn id="407" idx="3"/>
            <a:endCxn id="408" idx="1"/>
          </p:cNvCxnSpPr>
          <p:nvPr/>
        </p:nvCxnSpPr>
        <p:spPr>
          <a:xfrm>
            <a:off x="6158587" y="75900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42"/>
          <p:cNvCxnSpPr>
            <a:stCxn id="408" idx="3"/>
            <a:endCxn id="410" idx="1"/>
          </p:cNvCxnSpPr>
          <p:nvPr/>
        </p:nvCxnSpPr>
        <p:spPr>
          <a:xfrm>
            <a:off x="7588062" y="758994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</a:t>
            </a:r>
            <a:endParaRPr/>
          </a:p>
        </p:txBody>
      </p:sp>
      <p:sp>
        <p:nvSpPr>
          <p:cNvPr id="431" name="Google Shape;43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Test other suggested GT criteria more thoroughly.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Visually analyze all 20 cases, especially the strange ones, to get ideas for other GT criteria.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Possibly use bX MD-s alongside with the C MD-s.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Think of a better interface-sensitive or at least surface-sensitive distance measure.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Possibly use full MaSIF fingerprints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Verify ability to capture conformations on the RMSD-ROCAUC or other Dist-ROCAUC scatters.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Accounts for score &lt; 1 condition in the classification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Study time evolution of average values on the Dist-ROCAUC scatters.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Get a cluster to run more detailed analysis using already written pipeline.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Contact somebody who have already done the installation of MaSIF on a cluster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Having a good GT identifier and a good surface-distance measure, we can use all 20 trajectories to complement MaSIF training since every trajectory contain quite varied conformations.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 of being in the train set</a:t>
            </a:r>
            <a:endParaRPr/>
          </a:p>
        </p:txBody>
      </p:sp>
      <p:pic>
        <p:nvPicPr>
          <p:cNvPr id="437" name="Google Shape;4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00" y="1717300"/>
            <a:ext cx="367665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625" y="1730975"/>
            <a:ext cx="364807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4"/>
          <p:cNvSpPr txBox="1"/>
          <p:nvPr/>
        </p:nvSpPr>
        <p:spPr>
          <a:xfrm>
            <a:off x="3204000" y="865325"/>
            <a:ext cx="2736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found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/>
          <p:nvPr>
            <p:ph type="ctrTitle"/>
          </p:nvPr>
        </p:nvSpPr>
        <p:spPr>
          <a:xfrm>
            <a:off x="356325" y="1295850"/>
            <a:ext cx="8520600" cy="25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1AK4-uL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 bad case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6"/>
          <p:cNvSpPr txBox="1"/>
          <p:nvPr>
            <p:ph type="title"/>
          </p:nvPr>
        </p:nvSpPr>
        <p:spPr>
          <a:xfrm>
            <a:off x="311700" y="9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1AK4-uL - a bad case</a:t>
            </a:r>
            <a:endParaRPr/>
          </a:p>
        </p:txBody>
      </p:sp>
      <p:pic>
        <p:nvPicPr>
          <p:cNvPr id="450" name="Google Shape;4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3575"/>
            <a:ext cx="4432174" cy="33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6"/>
          <p:cNvSpPr txBox="1"/>
          <p:nvPr/>
        </p:nvSpPr>
        <p:spPr>
          <a:xfrm>
            <a:off x="716075" y="922450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Worse than random classification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2" name="Google Shape;4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833" y="1133575"/>
            <a:ext cx="4432166" cy="33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6"/>
          <p:cNvSpPr txBox="1"/>
          <p:nvPr/>
        </p:nvSpPr>
        <p:spPr>
          <a:xfrm>
            <a:off x="5427913" y="922450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Evolving structure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4" name="Google Shape;454;p46"/>
          <p:cNvSpPr txBox="1"/>
          <p:nvPr/>
        </p:nvSpPr>
        <p:spPr>
          <a:xfrm>
            <a:off x="0" y="4749300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1AK4-uL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type="title"/>
          </p:nvPr>
        </p:nvSpPr>
        <p:spPr>
          <a:xfrm>
            <a:off x="311700" y="292625"/>
            <a:ext cx="85206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(not found with anything)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1050"/>
            <a:ext cx="3048275" cy="29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574" y="1501050"/>
            <a:ext cx="3015451" cy="29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6913" y="1501048"/>
            <a:ext cx="2909225" cy="286475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7"/>
          <p:cNvSpPr txBox="1"/>
          <p:nvPr/>
        </p:nvSpPr>
        <p:spPr>
          <a:xfrm>
            <a:off x="0" y="4749300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1AK4-uL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/>
          <p:nvPr>
            <p:ph type="title"/>
          </p:nvPr>
        </p:nvSpPr>
        <p:spPr>
          <a:xfrm>
            <a:off x="3068700" y="110200"/>
            <a:ext cx="30066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best frame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ROCAUC ~ 0.97</a:t>
            </a:r>
            <a:endParaRPr/>
          </a:p>
        </p:txBody>
      </p:sp>
      <p:pic>
        <p:nvPicPr>
          <p:cNvPr id="469" name="Google Shape;4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850" y="2477428"/>
            <a:ext cx="4025150" cy="266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14375"/>
            <a:ext cx="4025151" cy="262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776325" cy="252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9301" y="0"/>
            <a:ext cx="2776324" cy="24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8"/>
          <p:cNvSpPr txBox="1"/>
          <p:nvPr/>
        </p:nvSpPr>
        <p:spPr>
          <a:xfrm>
            <a:off x="0" y="4749300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1AK4-uL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4" name="Google Shape;474;p48"/>
          <p:cNvSpPr txBox="1"/>
          <p:nvPr/>
        </p:nvSpPr>
        <p:spPr>
          <a:xfrm>
            <a:off x="3176975" y="1577325"/>
            <a:ext cx="27762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Occasional match of my GT with MaSIF scores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/>
          <p:nvPr>
            <p:ph type="title"/>
          </p:nvPr>
        </p:nvSpPr>
        <p:spPr>
          <a:xfrm>
            <a:off x="3559188" y="884000"/>
            <a:ext cx="2023500" cy="22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typical frame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ROCAUC ~ 0.46</a:t>
            </a:r>
            <a:endParaRPr/>
          </a:p>
        </p:txBody>
      </p:sp>
      <p:pic>
        <p:nvPicPr>
          <p:cNvPr id="480" name="Google Shape;4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4675"/>
            <a:ext cx="3422625" cy="27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075" y="2470150"/>
            <a:ext cx="3470925" cy="267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228600"/>
            <a:ext cx="2138789" cy="196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8150" y="304800"/>
            <a:ext cx="2195850" cy="203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3069" y="0"/>
            <a:ext cx="1275080" cy="247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8775" y="76200"/>
            <a:ext cx="1330041" cy="22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9"/>
          <p:cNvSpPr txBox="1"/>
          <p:nvPr/>
        </p:nvSpPr>
        <p:spPr>
          <a:xfrm>
            <a:off x="0" y="4749300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1AK4-uL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96" y="227225"/>
            <a:ext cx="2358404" cy="21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11038"/>
            <a:ext cx="395036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150" y="2524760"/>
            <a:ext cx="3790850" cy="254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41500"/>
            <a:ext cx="2406649" cy="210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3156" y="163200"/>
            <a:ext cx="1427343" cy="21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6650" y="163199"/>
            <a:ext cx="1543700" cy="217995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0"/>
          <p:cNvSpPr txBox="1"/>
          <p:nvPr/>
        </p:nvSpPr>
        <p:spPr>
          <a:xfrm>
            <a:off x="4009151" y="931325"/>
            <a:ext cx="1285200" cy="21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The worst frame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R.A.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~ 0.035</a:t>
            </a:r>
            <a:endParaRPr sz="2500"/>
          </a:p>
        </p:txBody>
      </p:sp>
      <p:sp>
        <p:nvSpPr>
          <p:cNvPr id="498" name="Google Shape;498;p50"/>
          <p:cNvSpPr txBox="1"/>
          <p:nvPr/>
        </p:nvSpPr>
        <p:spPr>
          <a:xfrm>
            <a:off x="0" y="4749300"/>
            <a:ext cx="952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1AK4-uL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840600" y="48050"/>
            <a:ext cx="223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What we </a:t>
            </a:r>
            <a:endParaRPr sz="36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951875"/>
            <a:ext cx="48387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1193100" y="4240950"/>
            <a:ext cx="2037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/>
              <a:t>static</a:t>
            </a:r>
            <a:endParaRPr sz="2800"/>
          </a:p>
        </p:txBody>
      </p:sp>
      <p:sp>
        <p:nvSpPr>
          <p:cNvPr id="78" name="Google Shape;78;p16"/>
          <p:cNvSpPr txBox="1"/>
          <p:nvPr/>
        </p:nvSpPr>
        <p:spPr>
          <a:xfrm>
            <a:off x="3553500" y="4240950"/>
            <a:ext cx="2037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/>
              <a:t>crystal</a:t>
            </a:r>
            <a:endParaRPr sz="2800"/>
          </a:p>
        </p:txBody>
      </p:sp>
      <p:sp>
        <p:nvSpPr>
          <p:cNvPr id="79" name="Google Shape;79;p16"/>
          <p:cNvSpPr txBox="1"/>
          <p:nvPr/>
        </p:nvSpPr>
        <p:spPr>
          <a:xfrm>
            <a:off x="5913900" y="4240950"/>
            <a:ext cx="2037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/>
              <a:t>bound</a:t>
            </a:r>
            <a:endParaRPr sz="2800"/>
          </a:p>
        </p:txBody>
      </p:sp>
      <p:sp>
        <p:nvSpPr>
          <p:cNvPr id="80" name="Google Shape;80;p16"/>
          <p:cNvSpPr txBox="1"/>
          <p:nvPr/>
        </p:nvSpPr>
        <p:spPr>
          <a:xfrm>
            <a:off x="1193100" y="4240950"/>
            <a:ext cx="2037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/>
              <a:t>dynamic</a:t>
            </a:r>
            <a:endParaRPr sz="2800"/>
          </a:p>
        </p:txBody>
      </p:sp>
      <p:sp>
        <p:nvSpPr>
          <p:cNvPr id="81" name="Google Shape;81;p16"/>
          <p:cNvSpPr txBox="1"/>
          <p:nvPr/>
        </p:nvSpPr>
        <p:spPr>
          <a:xfrm>
            <a:off x="3553500" y="4240950"/>
            <a:ext cx="2037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/>
              <a:t>solvated</a:t>
            </a:r>
            <a:endParaRPr sz="2800"/>
          </a:p>
        </p:txBody>
      </p:sp>
      <p:sp>
        <p:nvSpPr>
          <p:cNvPr id="82" name="Google Shape;82;p16"/>
          <p:cNvSpPr txBox="1"/>
          <p:nvPr/>
        </p:nvSpPr>
        <p:spPr>
          <a:xfrm>
            <a:off x="5913900" y="4240950"/>
            <a:ext cx="2037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/>
              <a:t>unbound</a:t>
            </a:r>
            <a:endParaRPr sz="2800"/>
          </a:p>
        </p:txBody>
      </p:sp>
      <p:sp>
        <p:nvSpPr>
          <p:cNvPr id="83" name="Google Shape;83;p16"/>
          <p:cNvSpPr txBox="1"/>
          <p:nvPr/>
        </p:nvSpPr>
        <p:spPr>
          <a:xfrm>
            <a:off x="4797025" y="48050"/>
            <a:ext cx="1407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have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4558825" y="48050"/>
            <a:ext cx="18837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want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main challenge: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unbound</a:t>
            </a:r>
            <a:endParaRPr/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1774450" y="93325"/>
            <a:ext cx="42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they do it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475" y="76925"/>
            <a:ext cx="3822600" cy="27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0" y="93325"/>
            <a:ext cx="2200475" cy="271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039" y="2000089"/>
            <a:ext cx="2290713" cy="2897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8"/>
          <p:cNvCxnSpPr>
            <a:stCxn id="97" idx="3"/>
            <a:endCxn id="96" idx="1"/>
          </p:cNvCxnSpPr>
          <p:nvPr/>
        </p:nvCxnSpPr>
        <p:spPr>
          <a:xfrm>
            <a:off x="2399775" y="1449088"/>
            <a:ext cx="292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8"/>
          <p:cNvCxnSpPr/>
          <p:nvPr/>
        </p:nvCxnSpPr>
        <p:spPr>
          <a:xfrm>
            <a:off x="3783375" y="1438300"/>
            <a:ext cx="5100" cy="5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01" name="Google Shape;101;p18"/>
          <p:cNvSpPr txBox="1"/>
          <p:nvPr/>
        </p:nvSpPr>
        <p:spPr>
          <a:xfrm>
            <a:off x="587188" y="2895500"/>
            <a:ext cx="14247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Bound chain</a:t>
            </a:r>
            <a:endParaRPr sz="1700"/>
          </a:p>
        </p:txBody>
      </p:sp>
      <p:sp>
        <p:nvSpPr>
          <p:cNvPr id="102" name="Google Shape;102;p18"/>
          <p:cNvSpPr txBox="1"/>
          <p:nvPr/>
        </p:nvSpPr>
        <p:spPr>
          <a:xfrm>
            <a:off x="6302475" y="2895500"/>
            <a:ext cx="1860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Bound complex</a:t>
            </a:r>
            <a:endParaRPr sz="1700"/>
          </a:p>
        </p:txBody>
      </p:sp>
      <p:sp>
        <p:nvSpPr>
          <p:cNvPr id="103" name="Google Shape;103;p18"/>
          <p:cNvSpPr txBox="1"/>
          <p:nvPr/>
        </p:nvSpPr>
        <p:spPr>
          <a:xfrm>
            <a:off x="2806875" y="1004425"/>
            <a:ext cx="19581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neib. inside </a:t>
            </a:r>
            <a:r>
              <a:rPr lang="en-GB">
                <a:solidFill>
                  <a:schemeClr val="dk1"/>
                </a:solidFill>
              </a:rPr>
              <a:t>r &lt; D</a:t>
            </a:r>
            <a:r>
              <a:rPr baseline="-25000" lang="en-GB">
                <a:solidFill>
                  <a:schemeClr val="dk1"/>
                </a:solidFill>
              </a:rPr>
              <a:t>cut</a:t>
            </a:r>
            <a:endParaRPr baseline="-25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1774450" y="93325"/>
            <a:ext cx="42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</a:t>
            </a:r>
            <a:endParaRPr/>
          </a:p>
        </p:txBody>
      </p:sp>
      <p:cxnSp>
        <p:nvCxnSpPr>
          <p:cNvPr id="109" name="Google Shape;109;p19"/>
          <p:cNvCxnSpPr>
            <a:stCxn id="110" idx="3"/>
            <a:endCxn id="111" idx="1"/>
          </p:cNvCxnSpPr>
          <p:nvPr/>
        </p:nvCxnSpPr>
        <p:spPr>
          <a:xfrm>
            <a:off x="2399775" y="1449088"/>
            <a:ext cx="292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9"/>
          <p:cNvCxnSpPr/>
          <p:nvPr/>
        </p:nvCxnSpPr>
        <p:spPr>
          <a:xfrm>
            <a:off x="3783375" y="1438300"/>
            <a:ext cx="5100" cy="5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775" y="185500"/>
            <a:ext cx="2070701" cy="27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400" y="2571750"/>
            <a:ext cx="2293050" cy="22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4687"/>
            <a:ext cx="2399775" cy="240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354940" y="2721275"/>
            <a:ext cx="1689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Unb</a:t>
            </a:r>
            <a:r>
              <a:rPr lang="en-GB" sz="1700"/>
              <a:t>ound chain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Suggested solution</a:t>
            </a:r>
            <a:endParaRPr/>
          </a:p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774450" y="93325"/>
            <a:ext cx="42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</a:t>
            </a:r>
            <a:endParaRPr/>
          </a:p>
        </p:txBody>
      </p:sp>
      <p:cxnSp>
        <p:nvCxnSpPr>
          <p:cNvPr id="128" name="Google Shape;128;p21"/>
          <p:cNvCxnSpPr>
            <a:stCxn id="129" idx="3"/>
            <a:endCxn id="130" idx="1"/>
          </p:cNvCxnSpPr>
          <p:nvPr/>
        </p:nvCxnSpPr>
        <p:spPr>
          <a:xfrm>
            <a:off x="2399775" y="1449088"/>
            <a:ext cx="292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1"/>
          <p:cNvCxnSpPr>
            <a:endCxn id="132" idx="0"/>
          </p:cNvCxnSpPr>
          <p:nvPr/>
        </p:nvCxnSpPr>
        <p:spPr>
          <a:xfrm>
            <a:off x="3858225" y="1449175"/>
            <a:ext cx="2400" cy="7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775" y="185500"/>
            <a:ext cx="2070701" cy="27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400" y="2571750"/>
            <a:ext cx="2293050" cy="22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4687"/>
            <a:ext cx="2399775" cy="24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1475" y="27450"/>
            <a:ext cx="3121933" cy="2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4725" y="2359000"/>
            <a:ext cx="2531800" cy="271856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type="title"/>
          </p:nvPr>
        </p:nvSpPr>
        <p:spPr>
          <a:xfrm>
            <a:off x="1698250" y="93325"/>
            <a:ext cx="42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4725" y="2359002"/>
            <a:ext cx="2531800" cy="2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3263350" y="589825"/>
            <a:ext cx="11604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(not quite)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247454" y="2767750"/>
            <a:ext cx="1887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Unbound chain MD</a:t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5436500" y="2946425"/>
            <a:ext cx="3027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MD, the best RMSD frame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2875275" y="1026963"/>
            <a:ext cx="19707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neib. insize r &lt; D</a:t>
            </a:r>
            <a:r>
              <a:rPr baseline="-25000" lang="en-GB"/>
              <a:t>cut</a:t>
            </a:r>
            <a:endParaRPr baseline="-25000"/>
          </a:p>
        </p:txBody>
      </p:sp>
      <p:sp>
        <p:nvSpPr>
          <p:cNvPr id="144" name="Google Shape;144;p21"/>
          <p:cNvSpPr/>
          <p:nvPr/>
        </p:nvSpPr>
        <p:spPr>
          <a:xfrm>
            <a:off x="6613075" y="2995625"/>
            <a:ext cx="1830300" cy="281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